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313" r:id="rId3"/>
    <p:sldId id="314" r:id="rId4"/>
    <p:sldId id="361" r:id="rId5"/>
    <p:sldId id="378" r:id="rId6"/>
    <p:sldId id="380" r:id="rId7"/>
    <p:sldId id="381" r:id="rId8"/>
    <p:sldId id="382" r:id="rId9"/>
    <p:sldId id="383" r:id="rId10"/>
    <p:sldId id="384" r:id="rId11"/>
    <p:sldId id="385" r:id="rId12"/>
    <p:sldId id="386" r:id="rId13"/>
    <p:sldId id="387" r:id="rId14"/>
    <p:sldId id="362" r:id="rId15"/>
    <p:sldId id="363" r:id="rId16"/>
    <p:sldId id="364" r:id="rId17"/>
    <p:sldId id="365" r:id="rId18"/>
    <p:sldId id="366" r:id="rId19"/>
    <p:sldId id="367" r:id="rId20"/>
    <p:sldId id="368" r:id="rId21"/>
    <p:sldId id="369" r:id="rId22"/>
    <p:sldId id="370" r:id="rId23"/>
    <p:sldId id="371" r:id="rId24"/>
    <p:sldId id="372" r:id="rId25"/>
    <p:sldId id="373" r:id="rId26"/>
    <p:sldId id="374" r:id="rId27"/>
    <p:sldId id="375" r:id="rId28"/>
    <p:sldId id="376" r:id="rId29"/>
    <p:sldId id="377" r:id="rId30"/>
    <p:sldId id="344" r:id="rId31"/>
    <p:sldId id="345" r:id="rId32"/>
    <p:sldId id="346" r:id="rId33"/>
    <p:sldId id="274" r:id="rId34"/>
    <p:sldId id="298" r:id="rId35"/>
    <p:sldId id="297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2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3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0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by contradiction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 proof by contradiction, you begin by assuming the </a:t>
            </a:r>
            <a:r>
              <a:rPr lang="en-US" b="1" dirty="0"/>
              <a:t>negation</a:t>
            </a:r>
            <a:r>
              <a:rPr lang="en-US" dirty="0"/>
              <a:t> of the conclusion</a:t>
            </a:r>
          </a:p>
          <a:p>
            <a:r>
              <a:rPr lang="en-US" dirty="0"/>
              <a:t>Then, you show that doing so leads to a logical impossibility</a:t>
            </a:r>
          </a:p>
          <a:p>
            <a:r>
              <a:rPr lang="en-US" dirty="0"/>
              <a:t>Thus, the assumption must be false and the conclusion true</a:t>
            </a:r>
          </a:p>
        </p:txBody>
      </p:sp>
    </p:spTree>
    <p:extLst>
      <p:ext uri="{BB962C8B-B14F-4D97-AF65-F5344CB8AC3E}">
        <p14:creationId xmlns:p14="http://schemas.microsoft.com/office/powerpoint/2010/main" val="204084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Contradiction formatting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proof by contradiction is different from a direct proof because you are </a:t>
            </a:r>
            <a:r>
              <a:rPr lang="en-US" b="1" dirty="0"/>
              <a:t>trying</a:t>
            </a:r>
            <a:r>
              <a:rPr lang="en-US" dirty="0"/>
              <a:t> to get to a point where things don't make sense</a:t>
            </a:r>
          </a:p>
          <a:p>
            <a:r>
              <a:rPr lang="en-US" dirty="0"/>
              <a:t>You should always clearly state that it's a </a:t>
            </a:r>
            <a:r>
              <a:rPr lang="en-US" b="1" dirty="0"/>
              <a:t>proof by contradiction</a:t>
            </a:r>
          </a:p>
          <a:p>
            <a:r>
              <a:rPr lang="en-US" dirty="0"/>
              <a:t>You will reach a point where you have </a:t>
            </a:r>
            <a:r>
              <a:rPr lang="en-US" b="1" i="1" dirty="0"/>
              <a:t>p</a:t>
            </a:r>
            <a:r>
              <a:rPr lang="en-US" dirty="0"/>
              <a:t> and ~</a:t>
            </a:r>
            <a:r>
              <a:rPr lang="en-US" b="1" i="1" dirty="0"/>
              <a:t>p</a:t>
            </a:r>
            <a:r>
              <a:rPr lang="en-US" dirty="0"/>
              <a:t>, mark that as a </a:t>
            </a:r>
            <a:r>
              <a:rPr lang="en-US" b="1" dirty="0"/>
              <a:t>contradiction</a:t>
            </a:r>
          </a:p>
          <a:p>
            <a:r>
              <a:rPr lang="en-US" dirty="0"/>
              <a:t>If you're doing a proof by contradiction and you actually show the thing you wanted to prove in the first place, </a:t>
            </a:r>
            <a:r>
              <a:rPr lang="en-US" b="1" dirty="0"/>
              <a:t>it's not a proof!</a:t>
            </a:r>
          </a:p>
        </p:txBody>
      </p:sp>
    </p:spTree>
    <p:extLst>
      <p:ext uri="{BB962C8B-B14F-4D97-AF65-F5344CB8AC3E}">
        <p14:creationId xmlns:p14="http://schemas.microsoft.com/office/powerpoint/2010/main" val="67364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Proof by contradiction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Theorem:  </a:t>
            </a:r>
            <a:r>
              <a:rPr lang="en-US" dirty="0"/>
              <a:t>There is no integer that is both even and odd.</a:t>
            </a:r>
          </a:p>
          <a:p>
            <a:r>
              <a:rPr lang="en-US" b="1" dirty="0"/>
              <a:t>Proof by contradiction:  </a:t>
            </a:r>
            <a:r>
              <a:rPr lang="en-US" dirty="0"/>
              <a:t>Assume that there is an integer that is both even and odd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604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is irrational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sz="half" idx="1"/>
              </p:nvPr>
            </p:nvSpPr>
            <p:spPr>
              <a:xfrm>
                <a:off x="609600" y="2386584"/>
                <a:ext cx="5486400" cy="4623816"/>
              </a:xfrm>
            </p:spPr>
            <p:txBody>
              <a:bodyPr>
                <a:normAutofit fontScale="85000" lnSpcReduction="20000"/>
              </a:bodyPr>
              <a:lstStyle/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Suppose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is rational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/>
                  <a:t>  = </a:t>
                </a:r>
                <a:r>
                  <a:rPr lang="en-US" b="1" i="1" dirty="0"/>
                  <a:t>m</a:t>
                </a:r>
                <a:r>
                  <a:rPr lang="en-US" dirty="0"/>
                  <a:t>/</a:t>
                </a:r>
                <a:r>
                  <a:rPr lang="en-US" b="1" i="1" dirty="0"/>
                  <a:t>n</a:t>
                </a:r>
                <a:r>
                  <a:rPr lang="en-US" dirty="0"/>
                  <a:t>, where </a:t>
                </a:r>
                <a:r>
                  <a:rPr lang="en-US" b="1" i="1" dirty="0" err="1"/>
                  <a:t>m</a:t>
                </a:r>
                <a:r>
                  <a:rPr lang="en-US" dirty="0" err="1"/>
                  <a:t>,</a:t>
                </a:r>
                <a:r>
                  <a:rPr lang="en-US" b="1" i="1" dirty="0" err="1"/>
                  <a:t>n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 0 and </a:t>
                </a:r>
                <a:r>
                  <a:rPr lang="en-US" b="1" i="1" dirty="0">
                    <a:sym typeface="Symbol"/>
                  </a:rPr>
                  <a:t>m</a:t>
                </a:r>
                <a:r>
                  <a:rPr lang="en-US" dirty="0">
                    <a:sym typeface="Symbol"/>
                  </a:rPr>
                  <a:t> and 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have no common factors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  <a:r>
                  <a:rPr lang="en-US" dirty="0"/>
                  <a:t>/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  <a:r>
                  <a:rPr lang="en-US" dirty="0"/>
                  <a:t>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/>
                  <a:t>2</a:t>
                </a:r>
                <a:r>
                  <a:rPr lang="en-US" b="1" i="1" dirty="0"/>
                  <a:t>k</a:t>
                </a:r>
                <a:r>
                  <a:rPr lang="en-US" dirty="0"/>
                  <a:t> = </a:t>
                </a:r>
                <a:r>
                  <a:rPr lang="en-US" b="1" i="1" dirty="0"/>
                  <a:t>m</a:t>
                </a:r>
                <a:r>
                  <a:rPr lang="en-US" baseline="30000" dirty="0"/>
                  <a:t>2</a:t>
                </a:r>
                <a:r>
                  <a:rPr lang="en-US" dirty="0"/>
                  <a:t>, </a:t>
                </a:r>
                <a:r>
                  <a:rPr lang="en-US" b="1" i="1" dirty="0"/>
                  <a:t>k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endParaRPr lang="en-US" b="1" dirty="0"/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/>
                  <a:t>m</a:t>
                </a:r>
                <a:r>
                  <a:rPr lang="en-US" dirty="0"/>
                  <a:t> = 2</a:t>
                </a:r>
                <a:r>
                  <a:rPr lang="en-US" b="1" i="1" dirty="0"/>
                  <a:t>a</a:t>
                </a:r>
                <a:r>
                  <a:rPr lang="en-US" dirty="0"/>
                  <a:t>, </a:t>
                </a:r>
                <a:r>
                  <a:rPr lang="en-US" b="1" i="1" dirty="0"/>
                  <a:t>a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  <a:endParaRPr lang="en-US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2</a:t>
                </a:r>
                <a:r>
                  <a:rPr lang="en-US" b="1" i="1" dirty="0">
                    <a:sym typeface="Symbol"/>
                  </a:rPr>
                  <a:t>n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(2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dirty="0">
                    <a:sym typeface="Symbol"/>
                  </a:rPr>
                  <a:t>)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4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baseline="30000" dirty="0">
                    <a:sym typeface="Symbol"/>
                  </a:rPr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>
                    <a:sym typeface="Symbol"/>
                  </a:rPr>
                  <a:t>n</a:t>
                </a:r>
                <a:r>
                  <a:rPr lang="en-US" baseline="30000" dirty="0">
                    <a:sym typeface="Symbol"/>
                  </a:rPr>
                  <a:t>2</a:t>
                </a:r>
                <a:r>
                  <a:rPr lang="en-US" dirty="0">
                    <a:sym typeface="Symbol"/>
                  </a:rPr>
                  <a:t> = 2</a:t>
                </a:r>
                <a:r>
                  <a:rPr lang="en-US" b="1" i="1" dirty="0">
                    <a:sym typeface="Symbol"/>
                  </a:rPr>
                  <a:t>a</a:t>
                </a:r>
                <a:r>
                  <a:rPr lang="en-US" baseline="30000" dirty="0">
                    <a:sym typeface="Symbol"/>
                  </a:rPr>
                  <a:t>2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b="1" i="1" dirty="0">
                    <a:sym typeface="Symbol"/>
                  </a:rPr>
                  <a:t>n</a:t>
                </a:r>
                <a:r>
                  <a:rPr lang="en-US" dirty="0">
                    <a:sym typeface="Symbol"/>
                  </a:rPr>
                  <a:t> = 2</a:t>
                </a:r>
                <a:r>
                  <a:rPr lang="en-US" b="1" i="1" dirty="0">
                    <a:sym typeface="Symbol"/>
                  </a:rPr>
                  <a:t>b</a:t>
                </a:r>
                <a:r>
                  <a:rPr lang="en-US" dirty="0">
                    <a:sym typeface="Symbol"/>
                  </a:rPr>
                  <a:t>, </a:t>
                </a:r>
                <a:r>
                  <a:rPr lang="en-US" b="1" i="1" dirty="0"/>
                  <a:t>b</a:t>
                </a:r>
                <a:r>
                  <a:rPr lang="en-US" dirty="0"/>
                  <a:t> </a:t>
                </a:r>
                <a:r>
                  <a:rPr lang="en-US" dirty="0">
                    <a:sym typeface="Symbol"/>
                  </a:rPr>
                  <a:t></a:t>
                </a:r>
                <a:r>
                  <a:rPr lang="en-US" b="1" dirty="0">
                    <a:sym typeface="Symbol"/>
                  </a:rPr>
                  <a:t>Z</a:t>
                </a: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2 divides </a:t>
                </a:r>
                <a:r>
                  <a:rPr lang="en-US" b="1" i="1" dirty="0">
                    <a:sym typeface="Symbol"/>
                  </a:rPr>
                  <a:t>m</a:t>
                </a:r>
                <a:r>
                  <a:rPr lang="en-US" dirty="0">
                    <a:sym typeface="Symbol"/>
                  </a:rPr>
                  <a:t> and 2 divides </a:t>
                </a:r>
                <a:r>
                  <a:rPr lang="en-US" b="1" i="1" dirty="0">
                    <a:sym typeface="Symbol"/>
                  </a:rPr>
                  <a:t>n</a:t>
                </a:r>
              </a:p>
              <a:p>
                <a:pPr marL="633222" indent="-514350">
                  <a:buFont typeface="+mj-lt"/>
                  <a:buAutoNum type="arabicPeriod"/>
                </a:pPr>
                <a:endParaRPr lang="en-US" b="1" i="1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r>
                  <a:rPr lang="en-US" dirty="0">
                    <a:sym typeface="Symbol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dirty="0">
                    <a:sym typeface="Symbol"/>
                  </a:rPr>
                  <a:t> is irrational</a:t>
                </a:r>
              </a:p>
              <a:p>
                <a:pPr marL="633222" indent="-514350">
                  <a:buNone/>
                </a:pPr>
                <a:r>
                  <a:rPr lang="en-US" dirty="0"/>
                  <a:t>∎</a:t>
                </a:r>
                <a:endParaRPr lang="en-US" b="1" dirty="0">
                  <a:sym typeface="Symbol"/>
                </a:endParaRPr>
              </a:p>
              <a:p>
                <a:pPr marL="633222" indent="-514350">
                  <a:buFont typeface="+mj-lt"/>
                  <a:buAutoNum type="arabicPeriod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09600" y="2386584"/>
                <a:ext cx="5486400" cy="4623816"/>
              </a:xfrm>
              <a:blipFill>
                <a:blip r:embed="rId3"/>
                <a:stretch>
                  <a:fillRect t="-10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943600" y="2386584"/>
            <a:ext cx="6400800" cy="4623816"/>
          </a:xfrm>
        </p:spPr>
        <p:txBody>
          <a:bodyPr>
            <a:normAutofit fontScale="85000" lnSpcReduction="20000"/>
          </a:bodyPr>
          <a:lstStyle/>
          <a:p>
            <a:pPr marL="633222" indent="-514350" fontAlgn="t">
              <a:buFont typeface="+mj-lt"/>
              <a:buAutoNum type="arabicPeriod"/>
            </a:pPr>
            <a:r>
              <a:rPr lang="en-US" dirty="0"/>
              <a:t>Negation of conclusion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Definition of rational</a:t>
            </a:r>
          </a:p>
          <a:p>
            <a:pPr marL="633222" indent="-514350" fontAlgn="t">
              <a:buFont typeface="+mj-lt"/>
              <a:buAutoNum type="arabicPeriod"/>
            </a:pPr>
            <a:endParaRPr lang="en-US" dirty="0"/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Squaring both sides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Multiply both sides by 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Square of integer is integer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Even </a:t>
            </a:r>
            <a:r>
              <a:rPr lang="en-US" b="1" i="1" dirty="0"/>
              <a:t>x</a:t>
            </a:r>
            <a:r>
              <a:rPr lang="en-US" baseline="30000" dirty="0"/>
              <a:t>2</a:t>
            </a:r>
            <a:r>
              <a:rPr lang="en-US" dirty="0"/>
              <a:t> implies even </a:t>
            </a:r>
            <a:r>
              <a:rPr lang="en-US" b="1" i="1" dirty="0"/>
              <a:t>x</a:t>
            </a:r>
            <a:r>
              <a:rPr lang="en-US" dirty="0"/>
              <a:t> (Proven elsewhere)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Substitution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Transitivity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Even </a:t>
            </a:r>
            <a:r>
              <a:rPr lang="en-US" b="1" i="1" dirty="0"/>
              <a:t>x</a:t>
            </a:r>
            <a:r>
              <a:rPr lang="en-US" baseline="30000" dirty="0"/>
              <a:t>2</a:t>
            </a:r>
            <a:r>
              <a:rPr lang="en-US" dirty="0"/>
              <a:t> implies even </a:t>
            </a:r>
            <a:r>
              <a:rPr lang="en-US" b="1" i="1" dirty="0"/>
              <a:t>x</a:t>
            </a:r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Conjunction of 6 and 9, </a:t>
            </a:r>
            <a:r>
              <a:rPr lang="en-US" b="1" dirty="0"/>
              <a:t>contradiction</a:t>
            </a:r>
          </a:p>
          <a:p>
            <a:pPr marL="633222" indent="-514350" fontAlgn="t">
              <a:buFont typeface="+mj-lt"/>
              <a:buAutoNum type="arabicPeriod"/>
            </a:pPr>
            <a:endParaRPr lang="en-US" b="1" dirty="0"/>
          </a:p>
          <a:p>
            <a:pPr marL="633222" indent="-514350" fontAlgn="t">
              <a:buFont typeface="+mj-lt"/>
              <a:buAutoNum type="arabicPeriod"/>
            </a:pPr>
            <a:r>
              <a:rPr lang="en-US" dirty="0"/>
              <a:t>By contradiction in 10, supposition is false</a:t>
            </a:r>
          </a:p>
          <a:p>
            <a:pPr marL="633222" indent="-514350" fontAlgn="t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09600" y="1607404"/>
                <a:ext cx="10363200" cy="866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Theorem: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2400" dirty="0"/>
                  <a:t> is irrational</a:t>
                </a:r>
              </a:p>
              <a:p>
                <a:r>
                  <a:rPr lang="en-US" sz="2400" b="1" dirty="0"/>
                  <a:t>Proof by contradiction: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607404"/>
                <a:ext cx="10363200" cy="866969"/>
              </a:xfrm>
              <a:prstGeom prst="rect">
                <a:avLst/>
              </a:prstGeom>
              <a:blipFill>
                <a:blip r:embed="rId4"/>
                <a:stretch>
                  <a:fillRect l="-882" t="-1408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046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Asymptotic Order of Growth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178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of thumb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a way to bound the size of an algorithm's running time in terms of its input size</a:t>
            </a:r>
          </a:p>
          <a:p>
            <a:r>
              <a:rPr lang="en-US" dirty="0"/>
              <a:t>Measuring the exact number of operations would be a lot of detailed work</a:t>
            </a:r>
          </a:p>
          <a:p>
            <a:pPr lvl="1"/>
            <a:r>
              <a:rPr lang="en-US" dirty="0"/>
              <a:t>Which would probably be invalid in a different programming language or on a different processor</a:t>
            </a:r>
          </a:p>
          <a:p>
            <a:r>
              <a:rPr lang="en-US" dirty="0"/>
              <a:t>Instead, a simplified, rough outline of the speed at which a running time increases with input size is more useful</a:t>
            </a:r>
          </a:p>
        </p:txBody>
      </p:sp>
    </p:spTree>
    <p:extLst>
      <p:ext uri="{BB962C8B-B14F-4D97-AF65-F5344CB8AC3E}">
        <p14:creationId xmlns:p14="http://schemas.microsoft.com/office/powerpoint/2010/main" val="348368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Upper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the running time of an algorithm</a:t>
            </a:r>
          </a:p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a non-decreasing function</a:t>
            </a:r>
          </a:p>
          <a:p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≤ </a:t>
            </a:r>
            <a:r>
              <a:rPr lang="en-US" b="1" i="1" dirty="0" err="1"/>
              <a:t>c</a:t>
            </a:r>
            <a:r>
              <a:rPr lang="en-US" dirty="0" err="1"/>
              <a:t>∙</a:t>
            </a:r>
            <a:r>
              <a:rPr lang="en-US" b="1" i="1" dirty="0" err="1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r>
              <a:rPr lang="en-US" dirty="0"/>
              <a:t> where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r>
              <a:rPr lang="en-US" dirty="0"/>
              <a:t> ≥ 0</a:t>
            </a:r>
            <a:endParaRPr lang="en-US" b="1" i="1" baseline="-25000" dirty="0"/>
          </a:p>
          <a:p>
            <a:pPr lvl="1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n-US" b="1" i="1" dirty="0"/>
              <a:t>c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endParaRPr lang="en-US" b="1" i="1" dirty="0"/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at least as big</a:t>
            </a:r>
          </a:p>
          <a:p>
            <a:r>
              <a:rPr lang="en-US" dirty="0"/>
              <a:t>We say that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upper bounded</a:t>
            </a:r>
            <a:r>
              <a:rPr lang="en-US" dirty="0"/>
              <a:t> by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0137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order terms don't matter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not?</a:t>
            </a:r>
          </a:p>
          <a:p>
            <a:r>
              <a:rPr lang="en-US" dirty="0"/>
              <a:t>We can assume that </a:t>
            </a:r>
            <a:r>
              <a:rPr lang="en-US" b="1" i="1" dirty="0"/>
              <a:t>n</a:t>
            </a:r>
            <a:r>
              <a:rPr lang="en-US" dirty="0"/>
              <a:t> ≥ 1</a:t>
            </a:r>
          </a:p>
          <a:p>
            <a:r>
              <a:rPr lang="en-US" dirty="0"/>
              <a:t>In that situation, </a:t>
            </a:r>
            <a:r>
              <a:rPr lang="en-US" b="1" i="1" dirty="0"/>
              <a:t>n</a:t>
            </a:r>
            <a:r>
              <a:rPr lang="en-US" dirty="0"/>
              <a:t> ≤ 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 ≤ </a:t>
            </a:r>
            <a:r>
              <a:rPr lang="en-US" b="1" i="1" dirty="0"/>
              <a:t>n</a:t>
            </a:r>
            <a:r>
              <a:rPr lang="en-US" baseline="30000" dirty="0"/>
              <a:t>3</a:t>
            </a:r>
            <a:r>
              <a:rPr lang="en-US" dirty="0"/>
              <a:t> ≤ </a:t>
            </a:r>
            <a:r>
              <a:rPr lang="en-US" b="1" i="1" dirty="0"/>
              <a:t>n</a:t>
            </a:r>
            <a:r>
              <a:rPr lang="en-US" baseline="30000" dirty="0"/>
              <a:t>4</a:t>
            </a:r>
            <a:r>
              <a:rPr lang="en-US" dirty="0"/>
              <a:t>, etc.</a:t>
            </a:r>
          </a:p>
          <a:p>
            <a:r>
              <a:rPr lang="en-US" dirty="0"/>
              <a:t>Thus, they can get wrapped into our  constant:</a:t>
            </a:r>
          </a:p>
          <a:p>
            <a:pPr lvl="1"/>
            <a:r>
              <a:rPr lang="en-US" b="1" i="1" dirty="0"/>
              <a:t>pn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i="1" dirty="0" err="1"/>
              <a:t>qn</a:t>
            </a:r>
            <a:r>
              <a:rPr lang="en-US" dirty="0"/>
              <a:t> + </a:t>
            </a:r>
            <a:r>
              <a:rPr lang="en-US" b="1" i="1" dirty="0"/>
              <a:t>r</a:t>
            </a:r>
            <a:r>
              <a:rPr lang="en-US" dirty="0"/>
              <a:t> ≤ </a:t>
            </a:r>
            <a:r>
              <a:rPr lang="en-US" b="1" i="1" dirty="0"/>
              <a:t>pn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i="1" dirty="0"/>
              <a:t>qn</a:t>
            </a:r>
            <a:r>
              <a:rPr lang="en-US" baseline="30000" dirty="0"/>
              <a:t>2</a:t>
            </a:r>
            <a:r>
              <a:rPr lang="en-US" dirty="0"/>
              <a:t> + </a:t>
            </a:r>
            <a:r>
              <a:rPr lang="en-US" b="1" i="1" dirty="0"/>
              <a:t>rn</a:t>
            </a:r>
            <a:r>
              <a:rPr lang="en-US" baseline="30000" dirty="0"/>
              <a:t>2</a:t>
            </a:r>
            <a:r>
              <a:rPr lang="en-US" dirty="0"/>
              <a:t> = (</a:t>
            </a:r>
            <a:r>
              <a:rPr lang="en-US" b="1" i="1" dirty="0"/>
              <a:t>p</a:t>
            </a:r>
            <a:r>
              <a:rPr lang="en-US" dirty="0"/>
              <a:t> + </a:t>
            </a:r>
            <a:r>
              <a:rPr lang="en-US" b="1" i="1" dirty="0"/>
              <a:t>q </a:t>
            </a:r>
            <a:r>
              <a:rPr lang="en-US" dirty="0"/>
              <a:t>+</a:t>
            </a:r>
            <a:r>
              <a:rPr lang="en-US" b="1" i="1" dirty="0"/>
              <a:t> r</a:t>
            </a:r>
            <a:r>
              <a:rPr lang="en-US" dirty="0"/>
              <a:t>)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</a:p>
          <a:p>
            <a:r>
              <a:rPr lang="en-US" dirty="0"/>
              <a:t>From a practical perspective, lower order terms will also have relatively  no impact when </a:t>
            </a:r>
            <a:r>
              <a:rPr lang="en-US" b="1" i="1" dirty="0"/>
              <a:t>n</a:t>
            </a:r>
            <a:r>
              <a:rPr lang="en-US" dirty="0"/>
              <a:t> gets large</a:t>
            </a:r>
          </a:p>
        </p:txBody>
      </p:sp>
    </p:spTree>
    <p:extLst>
      <p:ext uri="{BB962C8B-B14F-4D97-AF65-F5344CB8AC3E}">
        <p14:creationId xmlns:p14="http://schemas.microsoft.com/office/powerpoint/2010/main" val="3888624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Lower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the running time of an algorithm</a:t>
            </a:r>
          </a:p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a non-decreasing function</a:t>
            </a:r>
          </a:p>
          <a:p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if and only if</a:t>
            </a:r>
          </a:p>
          <a:p>
            <a:pPr lvl="1"/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≥ </a:t>
            </a:r>
            <a:r>
              <a:rPr lang="el-GR" b="1" dirty="0"/>
              <a:t>ε</a:t>
            </a:r>
            <a:r>
              <a:rPr lang="en-US" dirty="0"/>
              <a:t>∙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for all </a:t>
            </a:r>
            <a:r>
              <a:rPr lang="en-US" b="1" i="1" dirty="0"/>
              <a:t>n</a:t>
            </a:r>
            <a:r>
              <a:rPr lang="en-US" dirty="0"/>
              <a:t> ≥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r>
              <a:rPr lang="en-US" dirty="0"/>
              <a:t> where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r>
              <a:rPr lang="en-US" dirty="0"/>
              <a:t> ≥ 0</a:t>
            </a:r>
            <a:endParaRPr lang="en-US" b="1" i="1" baseline="-25000" dirty="0"/>
          </a:p>
          <a:p>
            <a:pPr lvl="1"/>
            <a:r>
              <a:rPr lang="en-US" dirty="0"/>
              <a:t>for </a:t>
            </a:r>
            <a:r>
              <a:rPr lang="en-US" b="1" dirty="0"/>
              <a:t>some</a:t>
            </a:r>
            <a:r>
              <a:rPr lang="en-US" dirty="0"/>
              <a:t> positive real numbers </a:t>
            </a:r>
            <a:r>
              <a:rPr lang="el-GR" b="1" dirty="0"/>
              <a:t>ε</a:t>
            </a:r>
            <a:r>
              <a:rPr lang="en-US" dirty="0"/>
              <a:t> and </a:t>
            </a:r>
            <a:r>
              <a:rPr lang="en-US" b="1" i="1" dirty="0"/>
              <a:t>n</a:t>
            </a:r>
            <a:r>
              <a:rPr lang="en-US" baseline="-25000" dirty="0"/>
              <a:t>0</a:t>
            </a:r>
            <a:endParaRPr lang="en-US" b="1" i="1" dirty="0"/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no bigger</a:t>
            </a:r>
          </a:p>
          <a:p>
            <a:r>
              <a:rPr lang="en-US" dirty="0"/>
              <a:t>We say that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lower bounded</a:t>
            </a:r>
            <a:r>
              <a:rPr lang="en-US" dirty="0"/>
              <a:t> by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1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Tight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the running time of an algorithm</a:t>
            </a:r>
          </a:p>
          <a:p>
            <a:r>
              <a:rPr lang="en-US" dirty="0"/>
              <a:t>Let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be a non-decreasing function</a:t>
            </a:r>
          </a:p>
          <a:p>
            <a:r>
              <a:rPr lang="en-US" dirty="0"/>
              <a:t>If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we say that 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r>
              <a:rPr lang="en-US" dirty="0"/>
              <a:t>In other words, past some arbitrary point, with some arbitrary scaling factor,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grows at about the same rate</a:t>
            </a:r>
          </a:p>
          <a:p>
            <a:r>
              <a:rPr lang="en-US" dirty="0"/>
              <a:t>We say that </a:t>
            </a:r>
            <a:r>
              <a:rPr lang="en-US" b="1" i="1" dirty="0"/>
              <a:t>T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dirty="0"/>
              <a:t>tightly bounded</a:t>
            </a:r>
            <a:r>
              <a:rPr lang="en-US" dirty="0"/>
              <a:t> by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3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Finished Big Theta examples</a:t>
            </a:r>
          </a:p>
          <a:p>
            <a:r>
              <a:rPr lang="en-US" dirty="0"/>
              <a:t>Proof techniques</a:t>
            </a:r>
          </a:p>
          <a:p>
            <a:r>
              <a:rPr lang="en-US" dirty="0"/>
              <a:t>Tractability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way to look at tight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Given two functions </a:t>
                </a:r>
                <a:r>
                  <a:rPr lang="en-US" b="1" i="1" dirty="0"/>
                  <a:t>f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and </a:t>
                </a:r>
                <a:r>
                  <a:rPr lang="en-US" b="1" i="1" dirty="0"/>
                  <a:t>g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), if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 smtClean="0">
                                  <a:latin typeface="Cambria Math" panose="02040503050406030204" pitchFamily="18" charset="0"/>
                                </a:rPr>
                                <m:t>→∞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&gt;0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Then </a:t>
                </a:r>
                <a:r>
                  <a:rPr lang="en-US" b="1" i="1" dirty="0"/>
                  <a:t>f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is </a:t>
                </a:r>
                <a:r>
                  <a:rPr lang="en-US" dirty="0" err="1"/>
                  <a:t>is</a:t>
                </a:r>
                <a:r>
                  <a:rPr lang="en-US" dirty="0"/>
                  <a:t> </a:t>
                </a:r>
                <a:r>
                  <a:rPr lang="el-GR" dirty="0"/>
                  <a:t>Θ</a:t>
                </a:r>
                <a:r>
                  <a:rPr lang="en-US" dirty="0"/>
                  <a:t>(</a:t>
                </a:r>
                <a:r>
                  <a:rPr lang="en-US" b="1" i="1" dirty="0"/>
                  <a:t>g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)) (and vice versa)</a:t>
                </a:r>
              </a:p>
              <a:p>
                <a:r>
                  <a:rPr lang="en-US" dirty="0"/>
                  <a:t>Why?</a:t>
                </a:r>
              </a:p>
              <a:p>
                <a:pPr lvl="1"/>
                <a:r>
                  <a:rPr lang="en-US" dirty="0"/>
                  <a:t>Because of how a limit works, there is some </a:t>
                </a:r>
                <a:r>
                  <a:rPr lang="en-US" b="1" i="1" dirty="0"/>
                  <a:t>n</a:t>
                </a:r>
                <a:r>
                  <a:rPr lang="en-US" dirty="0"/>
                  <a:t> beyond which the ratio of </a:t>
                </a:r>
                <a:r>
                  <a:rPr lang="en-US" b="1" i="1" dirty="0"/>
                  <a:t>f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to </a:t>
                </a:r>
                <a:r>
                  <a:rPr lang="en-US" b="1" i="1" dirty="0"/>
                  <a:t>g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will be between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 and 2</a:t>
                </a:r>
                <a:r>
                  <a:rPr lang="en-US" i="1" dirty="0"/>
                  <a:t>c</a:t>
                </a:r>
                <a:r>
                  <a:rPr lang="en-US" dirty="0"/>
                  <a:t>, making </a:t>
                </a:r>
                <a:r>
                  <a:rPr lang="en-US" b="1" i="1" dirty="0"/>
                  <a:t>f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both </a:t>
                </a:r>
                <a:r>
                  <a:rPr lang="en-US" b="1" i="1" dirty="0"/>
                  <a:t>O</a:t>
                </a:r>
                <a:r>
                  <a:rPr lang="en-US" dirty="0"/>
                  <a:t>(</a:t>
                </a:r>
                <a:r>
                  <a:rPr lang="en-US" b="1" i="1" dirty="0"/>
                  <a:t>g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)) and </a:t>
                </a:r>
                <a:r>
                  <a:rPr lang="el-GR" dirty="0"/>
                  <a:t>Ω</a:t>
                </a:r>
                <a:r>
                  <a:rPr lang="en-US" dirty="0"/>
                  <a:t>(</a:t>
                </a:r>
                <a:r>
                  <a:rPr lang="en-US" b="1" i="1" dirty="0"/>
                  <a:t>g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)) </a:t>
                </a:r>
                <a:endParaRPr lang="en-US" i="1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r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9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of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Both this book and many others "abuse" notation by saying things like:</a:t>
                </a:r>
              </a:p>
              <a:p>
                <a:pPr lvl="1"/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= </a:t>
                </a:r>
                <a:r>
                  <a:rPr lang="en-US" i="1" dirty="0"/>
                  <a:t>O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= </a:t>
                </a:r>
                <a:r>
                  <a:rPr lang="el-GR" dirty="0"/>
                  <a:t>Ω</a:t>
                </a:r>
                <a:r>
                  <a:rPr lang="en-US" dirty="0"/>
                  <a:t>(log </a:t>
                </a:r>
                <a:r>
                  <a:rPr lang="en-US" b="1" i="1" dirty="0"/>
                  <a:t>n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b="1" i="1" dirty="0"/>
                  <a:t>T</a:t>
                </a:r>
                <a:r>
                  <a:rPr lang="en-US" dirty="0"/>
                  <a:t>(</a:t>
                </a:r>
                <a:r>
                  <a:rPr lang="en-US" b="1" i="1" dirty="0"/>
                  <a:t>n</a:t>
                </a:r>
                <a:r>
                  <a:rPr lang="en-US" dirty="0"/>
                  <a:t>) = </a:t>
                </a:r>
                <a:r>
                  <a:rPr lang="el-GR" dirty="0"/>
                  <a:t>Θ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Those equal signs do </a:t>
                </a:r>
                <a:r>
                  <a:rPr lang="en-US" b="1" dirty="0"/>
                  <a:t>not</a:t>
                </a:r>
                <a:r>
                  <a:rPr lang="en-US" dirty="0"/>
                  <a:t> represent mathematical equality</a:t>
                </a:r>
              </a:p>
              <a:p>
                <a:r>
                  <a:rPr lang="en-US" dirty="0"/>
                  <a:t>Instead, they should be read </a:t>
                </a:r>
                <a:r>
                  <a:rPr lang="en-US" b="1" dirty="0"/>
                  <a:t>"is"</a:t>
                </a:r>
              </a:p>
              <a:p>
                <a:r>
                  <a:rPr lang="en-US" dirty="0"/>
                  <a:t>It's a shorthand</a:t>
                </a:r>
              </a:p>
              <a:p>
                <a:r>
                  <a:rPr lang="en-US" dirty="0"/>
                  <a:t>I recommend that you do </a:t>
                </a:r>
                <a:r>
                  <a:rPr lang="en-US" b="1" dirty="0"/>
                  <a:t>not</a:t>
                </a:r>
                <a:r>
                  <a:rPr lang="en-US" dirty="0"/>
                  <a:t> use it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 b="-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888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Asymptotic Bounds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20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Ω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r>
              <a:rPr lang="en-US" dirty="0"/>
              <a:t>Prove it.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 and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+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h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r>
              <a:rPr lang="en-US" dirty="0"/>
              <a:t>Prove it.</a:t>
            </a:r>
          </a:p>
          <a:p>
            <a:r>
              <a:rPr lang="en-US" dirty="0"/>
              <a:t>If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)), then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+ </a:t>
            </a:r>
            <a:r>
              <a:rPr lang="en-US" b="1" i="1" dirty="0"/>
              <a:t>g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))</a:t>
            </a:r>
          </a:p>
          <a:p>
            <a:pPr lvl="1"/>
            <a:r>
              <a:rPr lang="en-US" dirty="0"/>
              <a:t>This is another way of showing that lower order terms don't matter.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9548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Polynomial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polynomial of degree </a:t>
            </a:r>
            <a:r>
              <a:rPr lang="en-US" b="1" i="1" dirty="0"/>
              <a:t>d</a:t>
            </a:r>
            <a:r>
              <a:rPr lang="en-US" dirty="0"/>
              <a:t> can be written as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= </a:t>
            </a:r>
            <a:r>
              <a:rPr lang="en-US" b="1" i="1" dirty="0"/>
              <a:t>a</a:t>
            </a:r>
            <a:r>
              <a:rPr lang="en-US" baseline="-25000" dirty="0"/>
              <a:t>0</a:t>
            </a:r>
            <a:r>
              <a:rPr lang="en-US" dirty="0"/>
              <a:t> + </a:t>
            </a:r>
            <a:r>
              <a:rPr lang="en-US" b="1" i="1" dirty="0"/>
              <a:t>a</a:t>
            </a:r>
            <a:r>
              <a:rPr lang="en-US" baseline="-25000" dirty="0"/>
              <a:t>1</a:t>
            </a:r>
            <a:r>
              <a:rPr lang="en-US" b="1" i="1" dirty="0"/>
              <a:t>n</a:t>
            </a:r>
            <a:r>
              <a:rPr lang="en-US" dirty="0"/>
              <a:t> + </a:t>
            </a:r>
            <a:r>
              <a:rPr lang="en-US" b="1" i="1" dirty="0"/>
              <a:t>a</a:t>
            </a:r>
            <a:r>
              <a:rPr lang="en-US" baseline="-25000" dirty="0"/>
              <a:t>2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dirty="0"/>
              <a:t> + … + </a:t>
            </a:r>
            <a:r>
              <a:rPr lang="en-US" b="1" i="1" dirty="0" err="1"/>
              <a:t>a</a:t>
            </a:r>
            <a:r>
              <a:rPr lang="en-US" b="1" i="1" baseline="-25000" dirty="0" err="1"/>
              <a:t>d</a:t>
            </a:r>
            <a:r>
              <a:rPr lang="en-US" b="1" i="1" dirty="0" err="1"/>
              <a:t>n</a:t>
            </a:r>
            <a:r>
              <a:rPr lang="en-US" b="1" i="1" baseline="30000" dirty="0" err="1"/>
              <a:t>d</a:t>
            </a:r>
            <a:r>
              <a:rPr lang="en-US" dirty="0"/>
              <a:t>, where </a:t>
            </a:r>
            <a:r>
              <a:rPr lang="en-US" b="1" i="1" dirty="0"/>
              <a:t>a</a:t>
            </a:r>
            <a:r>
              <a:rPr lang="en-US" b="1" i="1" baseline="-25000" dirty="0"/>
              <a:t>d</a:t>
            </a:r>
            <a:r>
              <a:rPr lang="en-US" dirty="0"/>
              <a:t> &gt; 0</a:t>
            </a:r>
          </a:p>
          <a:p>
            <a:r>
              <a:rPr lang="en-US" dirty="0"/>
              <a:t>For any such polynomial, </a:t>
            </a:r>
            <a:r>
              <a:rPr lang="en-US" b="1" i="1" dirty="0"/>
              <a:t>f</a:t>
            </a:r>
            <a:r>
              <a:rPr lang="en-US" dirty="0"/>
              <a:t>(</a:t>
            </a:r>
            <a:r>
              <a:rPr lang="en-US" b="1" i="1" dirty="0"/>
              <a:t>n</a:t>
            </a:r>
            <a:r>
              <a:rPr lang="en-US" dirty="0"/>
              <a:t>) is </a:t>
            </a:r>
            <a:r>
              <a:rPr lang="el-GR" dirty="0"/>
              <a:t>Θ</a:t>
            </a:r>
            <a:r>
              <a:rPr lang="en-US" dirty="0"/>
              <a:t>(</a:t>
            </a:r>
            <a:r>
              <a:rPr lang="en-US" b="1" i="1" dirty="0" err="1"/>
              <a:t>n</a:t>
            </a:r>
            <a:r>
              <a:rPr lang="en-US" b="1" i="1" baseline="30000" dirty="0" err="1"/>
              <a:t>d</a:t>
            </a:r>
            <a:r>
              <a:rPr lang="en-US" dirty="0"/>
              <a:t>)</a:t>
            </a:r>
          </a:p>
          <a:p>
            <a:r>
              <a:rPr lang="en-US" dirty="0"/>
              <a:t>To prove this, note that any term </a:t>
            </a:r>
            <a:r>
              <a:rPr lang="en-US" b="1" i="1" dirty="0" err="1"/>
              <a:t>a</a:t>
            </a:r>
            <a:r>
              <a:rPr lang="en-US" b="1" i="1" baseline="-25000" dirty="0" err="1"/>
              <a:t>j</a:t>
            </a:r>
            <a:r>
              <a:rPr lang="en-US" b="1" i="1" dirty="0" err="1"/>
              <a:t>n</a:t>
            </a:r>
            <a:r>
              <a:rPr lang="en-US" b="1" i="1" baseline="30000" dirty="0" err="1"/>
              <a:t>j</a:t>
            </a:r>
            <a:r>
              <a:rPr lang="en-US" dirty="0"/>
              <a:t> ≤ |</a:t>
            </a:r>
            <a:r>
              <a:rPr lang="en-US" b="1" i="1" dirty="0" err="1"/>
              <a:t>a</a:t>
            </a:r>
            <a:r>
              <a:rPr lang="en-US" b="1" i="1" baseline="-25000" dirty="0" err="1"/>
              <a:t>j</a:t>
            </a:r>
            <a:r>
              <a:rPr lang="en-US" dirty="0" err="1"/>
              <a:t>|</a:t>
            </a:r>
            <a:r>
              <a:rPr lang="en-US" b="1" i="1" dirty="0" err="1"/>
              <a:t>n</a:t>
            </a:r>
            <a:r>
              <a:rPr lang="en-US" b="1" i="1" baseline="30000" dirty="0" err="1"/>
              <a:t>d</a:t>
            </a:r>
            <a:r>
              <a:rPr lang="en-US" dirty="0"/>
              <a:t> when </a:t>
            </a:r>
            <a:r>
              <a:rPr lang="en-US" b="1" i="1" dirty="0"/>
              <a:t>n</a:t>
            </a:r>
            <a:r>
              <a:rPr lang="en-US" dirty="0"/>
              <a:t> &gt; 1</a:t>
            </a:r>
          </a:p>
        </p:txBody>
      </p:sp>
    </p:spTree>
    <p:extLst>
      <p:ext uri="{BB962C8B-B14F-4D97-AF65-F5344CB8AC3E}">
        <p14:creationId xmlns:p14="http://schemas.microsoft.com/office/powerpoint/2010/main" val="362237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Logarithms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a function called the logarithm with base </a:t>
            </a:r>
            <a:r>
              <a:rPr lang="en-US" b="1" i="1" dirty="0"/>
              <a:t>b</a:t>
            </a:r>
            <a:r>
              <a:rPr lang="en-US" dirty="0"/>
              <a:t> of </a:t>
            </a:r>
            <a:r>
              <a:rPr lang="en-US" b="1" i="1" dirty="0"/>
              <a:t>x </a:t>
            </a:r>
            <a:r>
              <a:rPr lang="en-US" dirty="0"/>
              <a:t>defined from </a:t>
            </a:r>
            <a:r>
              <a:rPr lang="en-US" b="1" dirty="0"/>
              <a:t>R</a:t>
            </a:r>
            <a:r>
              <a:rPr lang="en-US" b="1" baseline="30000" dirty="0"/>
              <a:t>+</a:t>
            </a:r>
            <a:r>
              <a:rPr lang="en-US" dirty="0"/>
              <a:t> to </a:t>
            </a:r>
            <a:r>
              <a:rPr lang="en-US" b="1" dirty="0"/>
              <a:t>R</a:t>
            </a:r>
            <a:r>
              <a:rPr lang="en-US" dirty="0"/>
              <a:t> as follows:</a:t>
            </a:r>
          </a:p>
          <a:p>
            <a:pPr lvl="1"/>
            <a:r>
              <a:rPr lang="en-US" dirty="0" err="1"/>
              <a:t>log</a:t>
            </a:r>
            <a:r>
              <a:rPr lang="en-US" b="1" i="1" baseline="-25000" dirty="0" err="1"/>
              <a:t>b</a:t>
            </a:r>
            <a:r>
              <a:rPr lang="en-US" dirty="0"/>
              <a:t> </a:t>
            </a:r>
            <a:r>
              <a:rPr lang="en-US" b="1" i="1" dirty="0"/>
              <a:t>x</a:t>
            </a:r>
            <a:r>
              <a:rPr lang="en-US" dirty="0"/>
              <a:t> = </a:t>
            </a:r>
            <a:r>
              <a:rPr lang="en-US" b="1" i="1" dirty="0"/>
              <a:t>y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 </a:t>
            </a:r>
            <a:r>
              <a:rPr lang="en-US" b="1" i="1" dirty="0">
                <a:sym typeface="Symbol"/>
              </a:rPr>
              <a:t>b</a:t>
            </a:r>
            <a:r>
              <a:rPr lang="en-US" b="1" i="1" baseline="30000" dirty="0">
                <a:sym typeface="Symbol"/>
              </a:rPr>
              <a:t>y</a:t>
            </a:r>
            <a:r>
              <a:rPr lang="en-US" dirty="0">
                <a:sym typeface="Symbol"/>
              </a:rPr>
              <a:t> = </a:t>
            </a:r>
            <a:r>
              <a:rPr lang="en-US" b="1" i="1" dirty="0">
                <a:sym typeface="Symbol"/>
              </a:rPr>
              <a:t>x</a:t>
            </a:r>
          </a:p>
          <a:p>
            <a:r>
              <a:rPr lang="en-US" dirty="0">
                <a:sym typeface="Symbol"/>
              </a:rPr>
              <a:t>Logarithms are </a:t>
            </a:r>
            <a:r>
              <a:rPr lang="en-US" b="1" dirty="0">
                <a:sym typeface="Symbol"/>
              </a:rPr>
              <a:t>very</a:t>
            </a:r>
            <a:r>
              <a:rPr lang="en-US" dirty="0">
                <a:sym typeface="Symbol"/>
              </a:rPr>
              <a:t> slowly growing functions, slower than </a:t>
            </a:r>
            <a:r>
              <a:rPr lang="en-US" b="1" dirty="0">
                <a:sym typeface="Symbol"/>
              </a:rPr>
              <a:t>any</a:t>
            </a:r>
            <a:r>
              <a:rPr lang="en-US" dirty="0">
                <a:sym typeface="Symbol"/>
              </a:rPr>
              <a:t> polynomial function:</a:t>
            </a:r>
          </a:p>
          <a:p>
            <a:pPr lvl="1"/>
            <a:r>
              <a:rPr lang="en-US" dirty="0">
                <a:sym typeface="Symbol"/>
              </a:rPr>
              <a:t>For any </a:t>
            </a:r>
            <a:r>
              <a:rPr lang="en-US" b="1" i="1" dirty="0">
                <a:sym typeface="Symbol"/>
              </a:rPr>
              <a:t>b</a:t>
            </a:r>
            <a:r>
              <a:rPr lang="en-US" dirty="0">
                <a:sym typeface="Symbol"/>
              </a:rPr>
              <a:t> &gt; 1 and every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&gt; 0, </a:t>
            </a:r>
            <a:r>
              <a:rPr lang="en-US" dirty="0" err="1"/>
              <a:t>log</a:t>
            </a:r>
            <a:r>
              <a:rPr lang="en-US" b="1" i="1" baseline="-25000" dirty="0" err="1"/>
              <a:t>b</a:t>
            </a:r>
            <a:r>
              <a:rPr lang="en-US" dirty="0"/>
              <a:t> </a:t>
            </a:r>
            <a:r>
              <a:rPr lang="en-US" b="1" i="1" dirty="0"/>
              <a:t>n</a:t>
            </a:r>
            <a:r>
              <a:rPr lang="en-US" dirty="0"/>
              <a:t>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 err="1"/>
              <a:t>n</a:t>
            </a:r>
            <a:r>
              <a:rPr lang="en-US" b="1" i="1" baseline="30000" dirty="0" err="1"/>
              <a:t>x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Even </a:t>
            </a:r>
            <a:r>
              <a:rPr lang="en-US" b="1" i="1" dirty="0"/>
              <a:t>n</a:t>
            </a:r>
            <a:r>
              <a:rPr lang="en-US" baseline="30000" dirty="0"/>
              <a:t>0.00001</a:t>
            </a:r>
            <a:r>
              <a:rPr lang="en-US" dirty="0"/>
              <a:t> grows faster than log </a:t>
            </a:r>
            <a:r>
              <a:rPr lang="en-US" b="1" i="1" dirty="0"/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827577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Bases don't matter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The base of a logarithm doesn't matter in asymptotic notation</a:t>
                </a:r>
              </a:p>
              <a:p>
                <a:r>
                  <a:rPr lang="en-US" dirty="0"/>
                  <a:t>Why?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</m:e>
                        </m:func>
                      </m:fName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𝑏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func>
                          </m:den>
                        </m:f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Thus, </a:t>
                </a:r>
                <a:r>
                  <a:rPr lang="en-US" dirty="0" err="1"/>
                  <a:t>log</a:t>
                </a:r>
                <a:r>
                  <a:rPr lang="en-US" b="1" i="1" baseline="-25000" dirty="0" err="1"/>
                  <a:t>b</a:t>
                </a:r>
                <a:r>
                  <a:rPr lang="en-US" b="1" i="1" dirty="0"/>
                  <a:t> n</a:t>
                </a:r>
                <a:r>
                  <a:rPr lang="en-US" dirty="0"/>
                  <a:t> = (</a:t>
                </a:r>
                <a:r>
                  <a:rPr lang="en-US" dirty="0" err="1"/>
                  <a:t>log</a:t>
                </a:r>
                <a:r>
                  <a:rPr lang="en-US" b="1" i="1" baseline="-25000" dirty="0" err="1"/>
                  <a:t>b</a:t>
                </a:r>
                <a:r>
                  <a:rPr lang="en-US" b="1" i="1" dirty="0"/>
                  <a:t> a</a:t>
                </a:r>
                <a:r>
                  <a:rPr lang="en-US" dirty="0"/>
                  <a:t>)</a:t>
                </a:r>
                <a:r>
                  <a:rPr lang="en-US" dirty="0" err="1"/>
                  <a:t>log</a:t>
                </a:r>
                <a:r>
                  <a:rPr lang="en-US" b="1" i="1" baseline="-25000" dirty="0" err="1"/>
                  <a:t>a</a:t>
                </a:r>
                <a:r>
                  <a:rPr lang="en-US" b="1" i="1" dirty="0"/>
                  <a:t> n</a:t>
                </a:r>
                <a:r>
                  <a:rPr lang="en-US" dirty="0"/>
                  <a:t> = </a:t>
                </a:r>
                <a:r>
                  <a:rPr lang="en-US" b="1" i="1" dirty="0" err="1"/>
                  <a:t>c</a:t>
                </a:r>
                <a:r>
                  <a:rPr lang="en-US" dirty="0" err="1"/>
                  <a:t>log</a:t>
                </a:r>
                <a:r>
                  <a:rPr lang="en-US" b="1" i="1" baseline="-25000" dirty="0" err="1"/>
                  <a:t>a</a:t>
                </a:r>
                <a:r>
                  <a:rPr lang="en-US" b="1" i="1" dirty="0"/>
                  <a:t> 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427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Exponential bounds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the other end of the spectrum, any exponential with a base </a:t>
            </a:r>
            <a:r>
              <a:rPr lang="en-US" b="1" i="1" dirty="0"/>
              <a:t>r</a:t>
            </a:r>
            <a:r>
              <a:rPr lang="en-US" dirty="0"/>
              <a:t> &gt; 1 will grow faster than any polynomial</a:t>
            </a:r>
          </a:p>
          <a:p>
            <a:pPr lvl="1"/>
            <a:r>
              <a:rPr lang="en-US" dirty="0"/>
              <a:t>For every </a:t>
            </a:r>
            <a:r>
              <a:rPr lang="en-US" b="1" i="1" dirty="0"/>
              <a:t>r</a:t>
            </a:r>
            <a:r>
              <a:rPr lang="en-US" dirty="0"/>
              <a:t> &gt; 1 and every </a:t>
            </a:r>
            <a:r>
              <a:rPr lang="en-US" b="1" i="1" dirty="0"/>
              <a:t>d</a:t>
            </a:r>
            <a:r>
              <a:rPr lang="en-US" dirty="0"/>
              <a:t> &gt; 0, </a:t>
            </a:r>
            <a:r>
              <a:rPr lang="en-US" b="1" i="1" dirty="0" err="1"/>
              <a:t>n</a:t>
            </a:r>
            <a:r>
              <a:rPr lang="en-US" b="1" i="1" baseline="30000" dirty="0" err="1"/>
              <a:t>d</a:t>
            </a:r>
            <a:r>
              <a:rPr lang="en-US" dirty="0"/>
              <a:t> is </a:t>
            </a:r>
            <a:r>
              <a:rPr lang="en-US" b="1" i="1" dirty="0"/>
              <a:t>O</a:t>
            </a:r>
            <a:r>
              <a:rPr lang="en-US" dirty="0"/>
              <a:t>(</a:t>
            </a:r>
            <a:r>
              <a:rPr lang="en-US" b="1" i="1" dirty="0" err="1"/>
              <a:t>r</a:t>
            </a:r>
            <a:r>
              <a:rPr lang="en-US" b="1" i="1" baseline="30000" dirty="0" err="1"/>
              <a:t>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Even 1.0001</a:t>
            </a:r>
            <a:r>
              <a:rPr lang="en-US" b="1" i="1" baseline="30000" dirty="0"/>
              <a:t>n</a:t>
            </a:r>
            <a:r>
              <a:rPr lang="en-US" dirty="0"/>
              <a:t> grows faster than </a:t>
            </a:r>
            <a:r>
              <a:rPr lang="en-US" b="1" i="1" dirty="0"/>
              <a:t>n</a:t>
            </a:r>
            <a:r>
              <a:rPr lang="en-US" baseline="30000" dirty="0"/>
              <a:t>1000</a:t>
            </a:r>
          </a:p>
          <a:p>
            <a:r>
              <a:rPr lang="en-US" dirty="0"/>
              <a:t>People talk about "exponential time," but all exponents are actually different</a:t>
            </a:r>
          </a:p>
          <a:p>
            <a:pPr lvl="1"/>
            <a:r>
              <a:rPr lang="en-US" dirty="0"/>
              <a:t>For every </a:t>
            </a:r>
            <a:r>
              <a:rPr lang="en-US" b="1" i="1" dirty="0"/>
              <a:t>r</a:t>
            </a:r>
            <a:r>
              <a:rPr lang="en-US" dirty="0"/>
              <a:t> &gt; 1 and every </a:t>
            </a:r>
            <a:r>
              <a:rPr lang="en-US" b="1" i="1" dirty="0"/>
              <a:t>s</a:t>
            </a:r>
            <a:r>
              <a:rPr lang="en-US" dirty="0"/>
              <a:t> &gt; </a:t>
            </a:r>
            <a:r>
              <a:rPr lang="en-US" b="1" i="1" dirty="0"/>
              <a:t>r</a:t>
            </a:r>
            <a:r>
              <a:rPr lang="en-US" dirty="0"/>
              <a:t>, </a:t>
            </a:r>
            <a:r>
              <a:rPr lang="en-US" b="1" i="1" dirty="0" err="1"/>
              <a:t>r</a:t>
            </a:r>
            <a:r>
              <a:rPr lang="en-US" b="1" i="1" baseline="30000" dirty="0" err="1"/>
              <a:t>n</a:t>
            </a:r>
            <a:r>
              <a:rPr lang="en-US" dirty="0"/>
              <a:t> is O(</a:t>
            </a:r>
            <a:r>
              <a:rPr lang="en-US" b="1" i="1" dirty="0" err="1"/>
              <a:t>s</a:t>
            </a:r>
            <a:r>
              <a:rPr lang="en-US" b="1" i="1" baseline="30000" dirty="0" err="1"/>
              <a:t>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9119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Three-sentence Summary of Stable Marriage and Five Representative Problems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771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Stable Marriage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819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Imagine </a:t>
            </a:r>
            <a:r>
              <a:rPr lang="en-US" b="1" i="1" dirty="0"/>
              <a:t>n</a:t>
            </a:r>
            <a:r>
              <a:rPr lang="en-US" dirty="0"/>
              <a:t> men and </a:t>
            </a:r>
            <a:r>
              <a:rPr lang="en-US" b="1" i="1" dirty="0"/>
              <a:t>n</a:t>
            </a:r>
            <a:r>
              <a:rPr lang="en-US" dirty="0"/>
              <a:t> women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2</a:t>
            </a:r>
            <a:r>
              <a:rPr lang="en-US" b="1" i="1" dirty="0"/>
              <a:t>n</a:t>
            </a:r>
            <a:r>
              <a:rPr lang="en-US" dirty="0"/>
              <a:t> people want to get married</a:t>
            </a:r>
          </a:p>
          <a:p>
            <a:r>
              <a:rPr lang="en-US" dirty="0"/>
              <a:t>All of them are </a:t>
            </a:r>
            <a:r>
              <a:rPr lang="en-US" i="1" dirty="0"/>
              <a:t>willing</a:t>
            </a:r>
            <a:r>
              <a:rPr lang="en-US" dirty="0"/>
              <a:t> to marry any of the n members of the opposite gender</a:t>
            </a:r>
          </a:p>
          <a:p>
            <a:r>
              <a:rPr lang="en-US" dirty="0"/>
              <a:t>Each woman has ranked all </a:t>
            </a:r>
            <a:r>
              <a:rPr lang="en-US" b="1" i="1" dirty="0"/>
              <a:t>n</a:t>
            </a:r>
            <a:r>
              <a:rPr lang="en-US" dirty="0"/>
              <a:t> men in order of preference</a:t>
            </a:r>
          </a:p>
          <a:p>
            <a:r>
              <a:rPr lang="en-US" dirty="0"/>
              <a:t>Each man has ranked all </a:t>
            </a:r>
            <a:r>
              <a:rPr lang="en-US" b="1" i="1" dirty="0"/>
              <a:t>n</a:t>
            </a:r>
            <a:r>
              <a:rPr lang="en-US" dirty="0"/>
              <a:t> women in order of preference</a:t>
            </a:r>
          </a:p>
          <a:p>
            <a:r>
              <a:rPr lang="en-US" dirty="0"/>
              <a:t>We want to match them up so that the marriages are </a:t>
            </a:r>
            <a:r>
              <a:rPr lang="en-US" b="1" dirty="0"/>
              <a:t>stable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7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two marriages:</a:t>
            </a:r>
          </a:p>
          <a:p>
            <a:pPr lvl="1"/>
            <a:r>
              <a:rPr lang="en-US" dirty="0"/>
              <a:t>Anna and Bob</a:t>
            </a:r>
          </a:p>
          <a:p>
            <a:pPr lvl="1"/>
            <a:r>
              <a:rPr lang="en-US" dirty="0"/>
              <a:t>Caitlin and Dan</a:t>
            </a:r>
          </a:p>
          <a:p>
            <a:r>
              <a:rPr lang="en-US" dirty="0"/>
              <a:t>This pair of marriages is unstable if</a:t>
            </a:r>
          </a:p>
          <a:p>
            <a:pPr lvl="1"/>
            <a:r>
              <a:rPr lang="en-US" dirty="0"/>
              <a:t>Anna likes Dan more than Bob </a:t>
            </a:r>
            <a:r>
              <a:rPr lang="en-US" b="1" dirty="0"/>
              <a:t>and</a:t>
            </a:r>
            <a:r>
              <a:rPr lang="en-US" dirty="0"/>
              <a:t> Dan likes Anna more than Caitlin </a:t>
            </a:r>
            <a:r>
              <a:rPr lang="en-US" b="1" dirty="0"/>
              <a:t>or</a:t>
            </a:r>
          </a:p>
          <a:p>
            <a:pPr lvl="1"/>
            <a:r>
              <a:rPr lang="en-US" dirty="0"/>
              <a:t>Caitlin likes Bob more than Dan </a:t>
            </a:r>
            <a:r>
              <a:rPr lang="en-US" b="1" dirty="0"/>
              <a:t>and</a:t>
            </a:r>
            <a:r>
              <a:rPr lang="en-US" dirty="0"/>
              <a:t> Bob likes Caitlin more than Anna </a:t>
            </a:r>
          </a:p>
          <a:p>
            <a:r>
              <a:rPr lang="en-US" dirty="0"/>
              <a:t>We want to arrange all </a:t>
            </a:r>
            <a:r>
              <a:rPr lang="en-US" b="1" i="1" dirty="0"/>
              <a:t>n</a:t>
            </a:r>
            <a:r>
              <a:rPr lang="en-US" dirty="0"/>
              <a:t> marriages such that none are unstable</a:t>
            </a:r>
          </a:p>
        </p:txBody>
      </p:sp>
    </p:spTree>
    <p:extLst>
      <p:ext uri="{BB962C8B-B14F-4D97-AF65-F5344CB8AC3E}">
        <p14:creationId xmlns:p14="http://schemas.microsoft.com/office/powerpoint/2010/main" val="2905164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Finish stable </a:t>
            </a:r>
            <a:r>
              <a:rPr lang="en-US" dirty="0"/>
              <a:t>marriage</a:t>
            </a:r>
          </a:p>
          <a:p>
            <a:r>
              <a:rPr lang="en-US" dirty="0"/>
              <a:t>Five representative problems</a:t>
            </a:r>
          </a:p>
          <a:p>
            <a:r>
              <a:rPr lang="en-US" dirty="0"/>
              <a:t>Implementing stable marriage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No class Monday!</a:t>
            </a:r>
          </a:p>
          <a:p>
            <a:r>
              <a:rPr lang="en-US" dirty="0"/>
              <a:t>Read Section 2.3</a:t>
            </a:r>
          </a:p>
          <a:p>
            <a:r>
              <a:rPr lang="en-US" dirty="0"/>
              <a:t>Assignment 1 is due next Friday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Logical </a:t>
            </a:r>
            <a:r>
              <a:rPr lang="en-US" dirty="0" err="1"/>
              <a:t>warmup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For </a:t>
            </a:r>
            <a:r>
              <a:rPr lang="en-US" dirty="0" err="1"/>
              <a:t>Diwali</a:t>
            </a:r>
            <a:r>
              <a:rPr lang="en-US" dirty="0"/>
              <a:t>, Mr. Patel's five daughters gave each other books as presents.</a:t>
            </a:r>
          </a:p>
          <a:p>
            <a:r>
              <a:rPr lang="en-US" dirty="0"/>
              <a:t>Each presented four books and each received four books, but no two girls divided her books in the same way.</a:t>
            </a:r>
          </a:p>
          <a:p>
            <a:r>
              <a:rPr lang="en-US" dirty="0"/>
              <a:t>That is, only one gave two books to one sister and two to another. </a:t>
            </a:r>
            <a:r>
              <a:rPr lang="en-US" b="1" dirty="0"/>
              <a:t>Bharat</a:t>
            </a:r>
            <a:r>
              <a:rPr lang="en-US" dirty="0"/>
              <a:t> gave all her books to </a:t>
            </a:r>
            <a:r>
              <a:rPr lang="en-US" b="1" dirty="0" err="1"/>
              <a:t>Abhilasha</a:t>
            </a:r>
            <a:r>
              <a:rPr lang="en-US" dirty="0"/>
              <a:t>; </a:t>
            </a:r>
            <a:r>
              <a:rPr lang="en-US" b="1" dirty="0"/>
              <a:t>Chandra</a:t>
            </a:r>
            <a:r>
              <a:rPr lang="en-US" dirty="0"/>
              <a:t> gave three to </a:t>
            </a:r>
            <a:r>
              <a:rPr lang="en-US" b="1" dirty="0" err="1"/>
              <a:t>Esha</a:t>
            </a:r>
            <a:r>
              <a:rPr lang="en-US" dirty="0"/>
              <a:t>.</a:t>
            </a:r>
          </a:p>
          <a:p>
            <a:r>
              <a:rPr lang="en-US" dirty="0"/>
              <a:t>Who gave how many books to whom? (Mr. Patel's fourth daughter is named </a:t>
            </a:r>
            <a:r>
              <a:rPr lang="en-US" b="1" dirty="0" err="1"/>
              <a:t>Deeti</a:t>
            </a:r>
            <a:r>
              <a:rPr lang="en-US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947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Proving Universal Statements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6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useful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We'll start with basic definitions of even and odd to allow us to prove simple theorems</a:t>
            </a:r>
          </a:p>
          <a:p>
            <a:r>
              <a:rPr lang="en-US" dirty="0"/>
              <a:t>If </a:t>
            </a:r>
            <a:r>
              <a:rPr lang="en-US" b="1" i="1" dirty="0"/>
              <a:t>n</a:t>
            </a:r>
            <a:r>
              <a:rPr lang="en-US" dirty="0"/>
              <a:t> is an integer, then: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 is even </a:t>
            </a:r>
            <a:r>
              <a:rPr lang="en-US" dirty="0">
                <a:sym typeface="Symbol"/>
              </a:rPr>
              <a:t> 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  such that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= 2</a:t>
            </a:r>
            <a:r>
              <a:rPr lang="en-US" b="1" i="1" dirty="0">
                <a:sym typeface="Symbol"/>
              </a:rPr>
              <a:t>k</a:t>
            </a:r>
          </a:p>
          <a:p>
            <a:pPr lvl="1"/>
            <a:r>
              <a:rPr lang="en-US" b="1" i="1" dirty="0"/>
              <a:t>n</a:t>
            </a:r>
            <a:r>
              <a:rPr lang="en-US" dirty="0"/>
              <a:t> is odd </a:t>
            </a:r>
            <a:r>
              <a:rPr lang="en-US" dirty="0">
                <a:sym typeface="Symbol"/>
              </a:rPr>
              <a:t>  </a:t>
            </a:r>
            <a:r>
              <a:rPr lang="en-US" b="1" i="1" dirty="0">
                <a:sym typeface="Symbol"/>
              </a:rPr>
              <a:t>k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  such that </a:t>
            </a:r>
            <a:r>
              <a:rPr lang="en-US" b="1" i="1" dirty="0">
                <a:sym typeface="Symbol"/>
              </a:rPr>
              <a:t>n</a:t>
            </a:r>
            <a:r>
              <a:rPr lang="en-US" dirty="0">
                <a:sym typeface="Symbol"/>
              </a:rPr>
              <a:t> = 2</a:t>
            </a:r>
            <a:r>
              <a:rPr lang="en-US" b="1" i="1" dirty="0">
                <a:sym typeface="Symbol"/>
              </a:rPr>
              <a:t>k </a:t>
            </a:r>
            <a:r>
              <a:rPr lang="en-US" dirty="0">
                <a:sym typeface="Symbol"/>
              </a:rPr>
              <a:t>+ 1</a:t>
            </a:r>
            <a:endParaRPr lang="en-US" b="1" i="1" dirty="0"/>
          </a:p>
          <a:p>
            <a:r>
              <a:rPr lang="en-US" dirty="0"/>
              <a:t>Since these are bidirectional, each side implies the other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4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Generalizing from the generic particular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Pick some specific (but arbitrary) element from the domain</a:t>
            </a:r>
          </a:p>
          <a:p>
            <a:r>
              <a:rPr lang="en-US" dirty="0"/>
              <a:t>Show that the property holds for that element, just because of that properties that any such element must have</a:t>
            </a:r>
          </a:p>
          <a:p>
            <a:r>
              <a:rPr lang="en-US" dirty="0"/>
              <a:t>Thus, it must be true for all elements with the property</a:t>
            </a:r>
          </a:p>
          <a:p>
            <a:r>
              <a:rPr lang="en-US" dirty="0"/>
              <a:t>Example:</a:t>
            </a:r>
            <a:r>
              <a:rPr lang="en-US" dirty="0">
                <a:sym typeface="Symbol"/>
              </a:rPr>
              <a:t> 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dirty="0">
                <a:sym typeface="Symbol"/>
              </a:rPr>
              <a:t>Z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even, then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+ 1 is odd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1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proof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proof uses the method of generalizing from a generic particular, following these steps: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Express the statement to be proved in the form </a:t>
            </a:r>
            <a:r>
              <a:rPr lang="en-US" dirty="0">
                <a:sym typeface="Symbol"/>
              </a:rPr>
              <a:t>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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,</a:t>
            </a:r>
            <a:r>
              <a:rPr lang="en-US" b="1" baseline="30000" dirty="0">
                <a:sym typeface="Symbol"/>
              </a:rPr>
              <a:t> </a:t>
            </a:r>
            <a:r>
              <a:rPr lang="en-US" dirty="0">
                <a:sym typeface="Symbol"/>
              </a:rPr>
              <a:t>if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then </a:t>
            </a:r>
            <a:r>
              <a:rPr lang="en-US" b="1" i="1" dirty="0">
                <a:sym typeface="Symbol"/>
              </a:rPr>
              <a:t>Q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Suppose that 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 is some specific (but arbitrarily chosen) element of </a:t>
            </a:r>
            <a:r>
              <a:rPr lang="en-US" b="1" i="1" dirty="0">
                <a:sym typeface="Symbol"/>
              </a:rPr>
              <a:t>D</a:t>
            </a:r>
            <a:r>
              <a:rPr lang="en-US" dirty="0">
                <a:sym typeface="Symbol"/>
              </a:rPr>
              <a:t> for which </a:t>
            </a:r>
            <a:r>
              <a:rPr lang="en-US" b="1" i="1" dirty="0">
                <a:sym typeface="Symbol"/>
              </a:rPr>
              <a:t>P</a:t>
            </a:r>
            <a:r>
              <a:rPr lang="en-US" dirty="0">
                <a:sym typeface="Symbol"/>
              </a:rPr>
              <a:t>(</a:t>
            </a:r>
            <a:r>
              <a:rPr lang="en-US" b="1" i="1" dirty="0">
                <a:sym typeface="Symbol"/>
              </a:rPr>
              <a:t>x</a:t>
            </a:r>
            <a:r>
              <a:rPr lang="en-US" dirty="0">
                <a:sym typeface="Symbol"/>
              </a:rPr>
              <a:t>) is true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Show that the conclusion </a:t>
            </a:r>
            <a:r>
              <a:rPr lang="en-US" b="1" i="1" dirty="0"/>
              <a:t>Q</a:t>
            </a:r>
            <a:r>
              <a:rPr lang="en-US" dirty="0"/>
              <a:t>(</a:t>
            </a:r>
            <a:r>
              <a:rPr lang="en-US" b="1" i="1" dirty="0"/>
              <a:t>x</a:t>
            </a:r>
            <a:r>
              <a:rPr lang="en-US" dirty="0"/>
              <a:t>) is true by using definitions, other theorems, and the rules for logical inference </a:t>
            </a:r>
          </a:p>
        </p:txBody>
      </p:sp>
    </p:spTree>
    <p:extLst>
      <p:ext uri="{BB962C8B-B14F-4D97-AF65-F5344CB8AC3E}">
        <p14:creationId xmlns:p14="http://schemas.microsoft.com/office/powerpoint/2010/main" val="174906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Direct proof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Prove the sum of any two odd integers is even.</a:t>
            </a:r>
          </a:p>
        </p:txBody>
      </p:sp>
    </p:spTree>
    <p:extLst>
      <p:ext uri="{BB962C8B-B14F-4D97-AF65-F5344CB8AC3E}">
        <p14:creationId xmlns:p14="http://schemas.microsoft.com/office/powerpoint/2010/main" val="38027979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2386</TotalTime>
  <Words>1860</Words>
  <Application>Microsoft Office PowerPoint</Application>
  <PresentationFormat>Widescreen</PresentationFormat>
  <Paragraphs>179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Arial</vt:lpstr>
      <vt:lpstr>Calibri</vt:lpstr>
      <vt:lpstr>Cambria Math</vt:lpstr>
      <vt:lpstr>Corbel</vt:lpstr>
      <vt:lpstr>Symbol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Logical warmup</vt:lpstr>
      <vt:lpstr>Proving Universal Statements</vt:lpstr>
      <vt:lpstr>A useful definition</vt:lpstr>
      <vt:lpstr>Generalizing from the generic particular</vt:lpstr>
      <vt:lpstr>Direct proof</vt:lpstr>
      <vt:lpstr>Direct proof example</vt:lpstr>
      <vt:lpstr>Proof by contradiction</vt:lpstr>
      <vt:lpstr>Contradiction formatting</vt:lpstr>
      <vt:lpstr>Proof by contradiction example</vt:lpstr>
      <vt:lpstr>√2 is irrational</vt:lpstr>
      <vt:lpstr>Asymptotic Order of Growth</vt:lpstr>
      <vt:lpstr>Rule of thumb</vt:lpstr>
      <vt:lpstr>Upper bounds</vt:lpstr>
      <vt:lpstr>Lower order terms don't matter</vt:lpstr>
      <vt:lpstr>Lower bounds</vt:lpstr>
      <vt:lpstr>Tight bounds</vt:lpstr>
      <vt:lpstr>Another way to look at tight bounds</vt:lpstr>
      <vt:lpstr>Abuse of notation</vt:lpstr>
      <vt:lpstr>Properties of Asymptotic Bounds</vt:lpstr>
      <vt:lpstr>Transitivity</vt:lpstr>
      <vt:lpstr>Sums</vt:lpstr>
      <vt:lpstr>Polynomial bounds</vt:lpstr>
      <vt:lpstr>Logarithms</vt:lpstr>
      <vt:lpstr>Bases don't matter</vt:lpstr>
      <vt:lpstr>Exponential bounds</vt:lpstr>
      <vt:lpstr>Three-sentence Summary of Stable Marriage and Five Representative Problems</vt:lpstr>
      <vt:lpstr>Stable Marriage</vt:lpstr>
      <vt:lpstr>Imagine n men and n women</vt:lpstr>
      <vt:lpstr>Stability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255</cp:revision>
  <dcterms:created xsi:type="dcterms:W3CDTF">2009-08-24T20:26:10Z</dcterms:created>
  <dcterms:modified xsi:type="dcterms:W3CDTF">2024-01-12T15:06:57Z</dcterms:modified>
</cp:coreProperties>
</file>